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3" r:id="rId2"/>
    <p:sldMasterId id="2147483865" r:id="rId3"/>
    <p:sldMasterId id="2147483877" r:id="rId4"/>
    <p:sldMasterId id="2147483889" r:id="rId5"/>
  </p:sldMasterIdLst>
  <p:notesMasterIdLst>
    <p:notesMasterId r:id="rId32"/>
  </p:notesMasterIdLst>
  <p:sldIdLst>
    <p:sldId id="256" r:id="rId6"/>
    <p:sldId id="334" r:id="rId7"/>
    <p:sldId id="346" r:id="rId8"/>
    <p:sldId id="335" r:id="rId9"/>
    <p:sldId id="336" r:id="rId10"/>
    <p:sldId id="350" r:id="rId11"/>
    <p:sldId id="351" r:id="rId12"/>
    <p:sldId id="349" r:id="rId13"/>
    <p:sldId id="313" r:id="rId14"/>
    <p:sldId id="316" r:id="rId15"/>
    <p:sldId id="317" r:id="rId16"/>
    <p:sldId id="293" r:id="rId17"/>
    <p:sldId id="305" r:id="rId18"/>
    <p:sldId id="306" r:id="rId19"/>
    <p:sldId id="308" r:id="rId20"/>
    <p:sldId id="333" r:id="rId21"/>
    <p:sldId id="345" r:id="rId22"/>
    <p:sldId id="337" r:id="rId23"/>
    <p:sldId id="338" r:id="rId24"/>
    <p:sldId id="357" r:id="rId25"/>
    <p:sldId id="359" r:id="rId26"/>
    <p:sldId id="341" r:id="rId27"/>
    <p:sldId id="342" r:id="rId28"/>
    <p:sldId id="353" r:id="rId29"/>
    <p:sldId id="355" r:id="rId30"/>
    <p:sldId id="292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F96"/>
    <a:srgbClr val="9D0513"/>
    <a:srgbClr val="68002D"/>
    <a:srgbClr val="65030C"/>
    <a:srgbClr val="92003F"/>
    <a:srgbClr val="74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28" autoAdjust="0"/>
  </p:normalViewPr>
  <p:slideViewPr>
    <p:cSldViewPr>
      <p:cViewPr varScale="1">
        <p:scale>
          <a:sx n="110" d="100"/>
          <a:sy n="110" d="100"/>
        </p:scale>
        <p:origin x="16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46FDB-96C6-4563-ADFD-FE6118F6CE8E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A69C6-C289-4BFE-9FEF-515BAAD31E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499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CAFF-7D64-4B5B-BF23-208C0C00588F}" type="slidenum">
              <a:rPr lang="hr-HR" smtClean="0">
                <a:solidFill>
                  <a:prstClr val="black"/>
                </a:solidFill>
              </a:rPr>
              <a:pPr/>
              <a:t>3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3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CAFF-7D64-4B5B-BF23-208C0C00588F}" type="slidenum">
              <a:rPr lang="hr-HR" smtClean="0">
                <a:solidFill>
                  <a:prstClr val="black"/>
                </a:solidFill>
              </a:rPr>
              <a:pPr/>
              <a:t>4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6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CAFF-7D64-4B5B-BF23-208C0C00588F}" type="slidenum">
              <a:rPr lang="hr-HR" smtClean="0">
                <a:solidFill>
                  <a:prstClr val="black"/>
                </a:solidFill>
              </a:rPr>
              <a:pPr/>
              <a:t>17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8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4999-E535-4A57-A315-D90E86C3D185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176C-972E-4CFA-841F-9BF57FE01D9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4999-E535-4A57-A315-D90E86C3D185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176C-972E-4CFA-841F-9BF57FE01D9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4999-E535-4A57-A315-D90E86C3D185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176C-972E-4CFA-841F-9BF57FE01D91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5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6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90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8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04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65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77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4999-E535-4A57-A315-D90E86C3D185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176C-972E-4CFA-841F-9BF57FE01D9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89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67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1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59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75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3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2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67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53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2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4999-E535-4A57-A315-D90E86C3D185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176C-972E-4CFA-841F-9BF57FE01D9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18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3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69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53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99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31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22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00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67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2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4999-E535-4A57-A315-D90E86C3D185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176C-972E-4CFA-841F-9BF57FE01D9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59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61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80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55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47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25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49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95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97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7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4999-E535-4A57-A315-D90E86C3D185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176C-972E-4CFA-841F-9BF57FE01D9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89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907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580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21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88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8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4999-E535-4A57-A315-D90E86C3D185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176C-972E-4CFA-841F-9BF57FE01D9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4999-E535-4A57-A315-D90E86C3D185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176C-972E-4CFA-841F-9BF57FE01D9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4999-E535-4A57-A315-D90E86C3D185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176C-972E-4CFA-841F-9BF57FE01D91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4999-E535-4A57-A315-D90E86C3D185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176C-972E-4CFA-841F-9BF57FE01D91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CB4999-E535-4A57-A315-D90E86C3D185}" type="datetimeFigureOut">
              <a:rPr lang="hr-HR" smtClean="0"/>
              <a:t>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F4176C-972E-4CFA-841F-9BF57FE01D91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296F69E-54AF-244F-916A-3E30C0821918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>
                <a:defRPr/>
              </a:pPr>
              <a:t>3/8/2017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14144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296F69E-54AF-244F-916A-3E30C0821918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>
                <a:defRPr/>
              </a:pPr>
              <a:t>3/8/2017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181222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296F69E-54AF-244F-916A-3E30C0821918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>
                <a:defRPr/>
              </a:pPr>
              <a:t>3/8/2017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265447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sr-Latn-RS" smtClean="0">
                <a:solidFill>
                  <a:prstClr val="black">
                    <a:tint val="75000"/>
                  </a:prstClr>
                </a:solidFill>
              </a:rPr>
              <a:t>3/9/2017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296F69E-54AF-244F-916A-3E30C0821918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>
                <a:defRPr/>
              </a:pPr>
              <a:t>3/8/2017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99708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pm.h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8012" y="3429000"/>
            <a:ext cx="6480720" cy="1800200"/>
          </a:xfrm>
          <a:solidFill>
            <a:schemeClr val="bg1">
              <a:alpha val="39000"/>
            </a:schemeClr>
          </a:solidFill>
          <a:ln>
            <a:solidFill>
              <a:schemeClr val="accent1"/>
            </a:solidFill>
          </a:ln>
          <a:effectLst>
            <a:softEdge rad="31750"/>
          </a:effectLst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r-HR" sz="3200" i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Suradnja s organizacijama civilnog društva u 2017. godini</a:t>
            </a:r>
            <a:br>
              <a:rPr lang="hr-HR" sz="3200" i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hr-HR" sz="3200" i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3200" i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2000" i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financiranje putem natječaja -</a:t>
            </a:r>
            <a:r>
              <a:rPr lang="hr-HR" sz="3200" i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3200" i="1" dirty="0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r-HR" sz="1600" i="1" dirty="0">
              <a:solidFill>
                <a:schemeClr val="bg2">
                  <a:lumMod val="2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 rot="5104409">
            <a:off x="277560" y="2632982"/>
            <a:ext cx="1201066" cy="576064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 smtClean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 DANI 2017.</a:t>
            </a:r>
            <a:endParaRPr lang="hr-HR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 rot="16689931">
            <a:off x="7726251" y="2655347"/>
            <a:ext cx="1201066" cy="576064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 smtClean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 DANI 2017.</a:t>
            </a:r>
            <a:endParaRPr lang="hr-HR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763688" y="2525995"/>
            <a:ext cx="5709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Ministarstvo </a:t>
            </a:r>
            <a:r>
              <a:rPr lang="hr-HR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demografiju, obitelj, mlade i socijalnu politiku</a:t>
            </a:r>
            <a:r>
              <a:rPr lang="hr-H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r-HR" sz="2400" dirty="0"/>
          </a:p>
        </p:txBody>
      </p:sp>
      <p:pic>
        <p:nvPicPr>
          <p:cNvPr id="15" name="Picture 5" descr="g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9" y="836712"/>
            <a:ext cx="75247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avokutnik 15"/>
          <p:cNvSpPr/>
          <p:nvPr/>
        </p:nvSpPr>
        <p:spPr>
          <a:xfrm>
            <a:off x="467544" y="1988840"/>
            <a:ext cx="8229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Hrvatska</a:t>
            </a:r>
            <a:r>
              <a:rPr lang="hr-HR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24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r-H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4392488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</a:pPr>
            <a:r>
              <a:rPr lang="hr-HR" sz="19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Opći cilj Poziva </a:t>
            </a:r>
            <a:r>
              <a:rPr lang="hr-HR" sz="1900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lang="hr-HR" sz="190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podržati projekte koji pridonose provedbi </a:t>
            </a:r>
            <a:r>
              <a:rPr lang="pl-PL" sz="1900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Strategije </a:t>
            </a:r>
            <a:r>
              <a:rPr lang="pl-PL" sz="190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socijalne skrbi za starije osobe u Republici Hrvatskoj </a:t>
            </a:r>
            <a:r>
              <a:rPr lang="hr-HR" sz="1900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hr-HR" sz="190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ciljem uključivanja starijih osoba u život zajednice i sprječavanje </a:t>
            </a:r>
            <a:r>
              <a:rPr lang="hr-HR" sz="1900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institucionalizacije</a:t>
            </a:r>
            <a:endParaRPr lang="hr-HR" sz="1900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hr-HR" sz="19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Posebni cilj Poziva </a:t>
            </a:r>
            <a:r>
              <a:rPr lang="hr-HR" sz="190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je organiziranje dnevnih aktivnosti za starije osobe koje su prilagođene potrebama i interesima starijih osoba </a:t>
            </a:r>
            <a:r>
              <a:rPr lang="hr-HR" sz="1900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-HR" sz="190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lokalnoj zajednici u kojoj se </a:t>
            </a:r>
            <a:r>
              <a:rPr lang="hr-HR" sz="1900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provode</a:t>
            </a:r>
            <a:r>
              <a:rPr lang="hr-HR" sz="190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kao i širenje ovih usluga na područjima na kojima iste nisu </a:t>
            </a:r>
            <a:r>
              <a:rPr lang="hr-HR" sz="1900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dostupne</a:t>
            </a:r>
          </a:p>
          <a:p>
            <a:pPr algn="just"/>
            <a:endParaRPr lang="hr-HR" sz="19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lvl="1" indent="-342900" algn="just">
              <a:buFont typeface="Wingdings" panose="05000000000000000000" pitchFamily="2" charset="2"/>
              <a:buChar char="q"/>
            </a:pPr>
            <a:r>
              <a:rPr lang="hr-HR" sz="190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Ciljana skupina korisnika su osobe starije životne dobi, odnosno osobe starije od </a:t>
            </a:r>
            <a:r>
              <a:rPr lang="hr-HR" sz="19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65 godina</a:t>
            </a:r>
            <a:r>
              <a:rPr lang="hr-HR" sz="190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hr-HR" sz="1900" dirty="0" smtClean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algn="just">
              <a:buNone/>
            </a:pPr>
            <a:endParaRPr lang="hr-HR" sz="1900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900" b="1" dirty="0" smtClean="0">
                <a:solidFill>
                  <a:schemeClr val="bg2">
                    <a:lumMod val="25000"/>
                  </a:schemeClr>
                </a:solidFill>
              </a:rPr>
              <a:t>Prihvatljivi </a:t>
            </a:r>
            <a:r>
              <a:rPr lang="hr-HR" sz="1900" b="1" dirty="0">
                <a:solidFill>
                  <a:schemeClr val="bg2">
                    <a:lumMod val="25000"/>
                  </a:schemeClr>
                </a:solidFill>
              </a:rPr>
              <a:t>prijavitelji: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r-HR" sz="1900" dirty="0">
                <a:solidFill>
                  <a:schemeClr val="bg2">
                    <a:lumMod val="25000"/>
                  </a:schemeClr>
                </a:solidFill>
              </a:rPr>
              <a:t>udruge koje su osnovane temeljem Zakona o udrugama (Narodne novine, broj 74/2014.) upisane u Registar udruga i Registar neprofitnih organizacija i udovoljavaju općim uvjetima ovoga Poziva (uključujući i društva Crvenog križa);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r-HR" sz="1900" dirty="0">
                <a:solidFill>
                  <a:schemeClr val="bg2">
                    <a:lumMod val="25000"/>
                  </a:schemeClr>
                </a:solidFill>
              </a:rPr>
              <a:t>domovi socijalne skrbi i druge pravne osobe koje obavljaju djelatnost socijalne skrbi, temeljem Zakona o socijalnoj skrbi (Narodne novine, broj 157/2013., 152/2014. i 99/2015.).</a:t>
            </a:r>
          </a:p>
          <a:p>
            <a:pPr algn="just">
              <a:spcBef>
                <a:spcPts val="1200"/>
              </a:spcBef>
            </a:pPr>
            <a:endParaRPr lang="hr-HR" sz="9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2000" u="sng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4008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9032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Unaprjeđenje kvalitete života starijih osoba putem organiziranih dnevnih aktivnosti u lokalnoj </a:t>
            </a:r>
            <a:r>
              <a:rPr lang="hr-HR" sz="2400" b="1" dirty="0" smtClean="0">
                <a:solidFill>
                  <a:schemeClr val="bg1"/>
                </a:solidFill>
              </a:rPr>
              <a:t>zajednici</a:t>
            </a:r>
            <a:endParaRPr lang="hr-HR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85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3" y="1988840"/>
            <a:ext cx="8640960" cy="4608512"/>
          </a:xfrm>
        </p:spPr>
        <p:txBody>
          <a:bodyPr>
            <a:noAutofit/>
          </a:bodyPr>
          <a:lstStyle/>
          <a:p>
            <a:pPr lvl="1" algn="just"/>
            <a:endParaRPr lang="hr-HR" sz="1800" dirty="0"/>
          </a:p>
          <a:p>
            <a:pPr marL="274320" lvl="1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Predviđeno vrijeme raspisivanja natječaja: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rujan</a:t>
            </a:r>
            <a:r>
              <a:rPr lang="vi-VN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vi-VN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30 dana</a:t>
            </a:r>
            <a:endParaRPr lang="hr-HR" sz="2000" b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Ukupan iznos sredstava koji će se dodijeliti putem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natječaja: </a:t>
            </a:r>
            <a:r>
              <a:rPr lang="pl-PL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3.000.000,00 kn</a:t>
            </a:r>
            <a:endParaRPr lang="pl-PL" sz="2000" b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Najmanji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iznos financijskih sredstava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po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pojedinom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projektu: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30.000,00 kn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Najveći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iznos financijskih sredstava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po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pojedinom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projektu: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80.000,00 kn</a:t>
            </a:r>
            <a:endParaRPr lang="hr-HR" sz="20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Okvirni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broj projekata koji se planira financirati: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30-40.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r-HR" sz="200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Vrijeme trajanja projekta: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12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mjeseci</a:t>
            </a:r>
            <a:endParaRPr lang="hr-HR" sz="200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hr-HR" sz="18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hr-HR" sz="2200" b="1" dirty="0">
                <a:solidFill>
                  <a:schemeClr val="bg2"/>
                </a:solidFill>
              </a:rPr>
              <a:t>Unaprjeđenje kvalitete života starijih osoba putem organiziranih dnevnih aktivnosti u lokalnoj zajednici</a:t>
            </a:r>
            <a:r>
              <a:rPr lang="hr-HR" sz="2800" b="1" dirty="0">
                <a:solidFill>
                  <a:srgbClr val="FFC000"/>
                </a:solidFill>
              </a:rPr>
              <a:t/>
            </a:r>
            <a:br>
              <a:rPr lang="hr-HR" sz="2800" b="1" dirty="0">
                <a:solidFill>
                  <a:srgbClr val="FFC000"/>
                </a:solidFill>
              </a:rPr>
            </a:br>
            <a:r>
              <a:rPr lang="hr-HR" sz="28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Osnovne </a:t>
            </a:r>
            <a:r>
              <a:rPr lang="hr-HR" sz="2800" b="1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informacije o Natječaju </a:t>
            </a:r>
            <a:endParaRPr lang="hr-H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75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1" y="1916832"/>
            <a:ext cx="864096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chemeClr val="bg2">
                    <a:lumMod val="25000"/>
                  </a:schemeClr>
                </a:solidFill>
              </a:rPr>
              <a:t>Opći ciljevi Poziva su: </a:t>
            </a:r>
            <a:endParaRPr lang="hr-HR" sz="1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Razvoj </a:t>
            </a: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alternativnih inovativnih usluga;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Regionalna </a:t>
            </a: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pokrivenost </a:t>
            </a: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uslugama;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Razvoj </a:t>
            </a: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usluga na područjima na kojim nisu razvijene.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chemeClr val="bg2">
                    <a:lumMod val="25000"/>
                  </a:schemeClr>
                </a:solidFill>
              </a:rPr>
              <a:t>Posebni </a:t>
            </a:r>
            <a:r>
              <a:rPr lang="hr-HR" sz="1800" b="1" dirty="0">
                <a:solidFill>
                  <a:schemeClr val="bg2">
                    <a:lumMod val="25000"/>
                  </a:schemeClr>
                </a:solidFill>
              </a:rPr>
              <a:t>ciljevi Poziva: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Veća </a:t>
            </a: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dostupnost usluga stanovnicima ruralnih područja, </a:t>
            </a: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brdsko- </a:t>
            </a: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planinskih područja i otoka;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Povećanje </a:t>
            </a: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kvalitete usluga;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Smanjenje </a:t>
            </a: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socijalne isključenosti i siromaštva;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Poboljšanje </a:t>
            </a: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kvalitete života socijalno osjetljivih skupina;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Razvoj </a:t>
            </a: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suradničkih odnosa različitih pružatelja usluga, jedinica područne i lokalne samouprave, ustanova socijalne skrbi, udruga, i različitih sustava (odgoj i obrazovanje, zdravstvo, zapošljavanje</a:t>
            </a: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hr-HR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/>
          </a:bodyPr>
          <a:lstStyle/>
          <a:p>
            <a:r>
              <a:rPr lang="hr-HR" sz="2400" b="1" dirty="0">
                <a:ea typeface="Tahoma" panose="020B0604030504040204" pitchFamily="34" charset="0"/>
                <a:cs typeface="Tahoma" panose="020B0604030504040204" pitchFamily="34" charset="0"/>
              </a:rPr>
              <a:t>Trogodišnji programi iz područja socijalne skrbi 2017.-2020.                                                         „Razvoj i širenje mreže socijalnih usluga koje pružaju udruge</a:t>
            </a:r>
            <a:r>
              <a:rPr lang="hr-H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hr-HR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hr-HR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1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1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22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hr-HR" sz="2200" b="1" dirty="0">
                <a:solidFill>
                  <a:schemeClr val="bg2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i širenje mreže socijalnih usluga koje pružaju udruge“ </a:t>
            </a:r>
            <a:r>
              <a:rPr lang="hr-HR" sz="2200" b="1" dirty="0" smtClean="0">
                <a:solidFill>
                  <a:schemeClr val="bg2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</a:t>
            </a:r>
            <a:r>
              <a:rPr lang="hr-HR" sz="2200" b="1" dirty="0" smtClean="0">
                <a:solidFill>
                  <a:srgbClr val="073E87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2200" b="1" dirty="0" smtClean="0">
                <a:solidFill>
                  <a:srgbClr val="073E87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3100" b="1" dirty="0" smtClean="0">
                <a:solidFill>
                  <a:schemeClr val="bg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Prioriteti </a:t>
            </a:r>
            <a:r>
              <a:rPr lang="hr-HR" sz="3100" b="1" dirty="0">
                <a:solidFill>
                  <a:schemeClr val="bg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područja djelovanja</a:t>
            </a:r>
            <a:r>
              <a:rPr lang="hr-HR" sz="1800" dirty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hr-HR" sz="1800" dirty="0">
                <a:solidFill>
                  <a:schemeClr val="bg1"/>
                </a:solidFill>
                <a:ea typeface="+mn-ea"/>
                <a:cs typeface="+mn-cs"/>
              </a:rPr>
            </a:b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539552" y="2551837"/>
            <a:ext cx="8147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Prioritet 1. Prevencija institucionalizacije i povećanje socijalnog uključivanja korisnika</a:t>
            </a:r>
          </a:p>
          <a:p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Prioritet 2. Podrška procesima transformacije institucija i </a:t>
            </a:r>
            <a:r>
              <a:rPr lang="hr-H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deinstitucionalizacije</a:t>
            </a: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u zajednici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57200" y="2204864"/>
            <a:ext cx="82296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r-HR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hr-HR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r-HR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hr-HR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r-HR" sz="20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  <a:t>Područja </a:t>
            </a:r>
            <a:r>
              <a:rPr lang="hr-HR" b="1" dirty="0">
                <a:solidFill>
                  <a:schemeClr val="bg2">
                    <a:lumMod val="25000"/>
                  </a:schemeClr>
                </a:solidFill>
              </a:rPr>
              <a:t>djelovanja :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Područje socijalno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i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humanitarne djelatnosti (za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udruge koje se bave socijalnom 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i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humanitarnom djelatnošću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hr-HR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Područje vezano za zadovoljavanje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potreba osoba s invaliditetom (za udruge osoba s invaliditetom i udruge koje djeluju u korist osoba s invaliditetom)</a:t>
            </a:r>
          </a:p>
        </p:txBody>
      </p:sp>
    </p:spTree>
    <p:extLst>
      <p:ext uri="{BB962C8B-B14F-4D97-AF65-F5344CB8AC3E}">
        <p14:creationId xmlns:p14="http://schemas.microsoft.com/office/powerpoint/2010/main" val="22474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bg2"/>
                </a:solidFill>
              </a:rPr>
              <a:t>„Razvoj </a:t>
            </a:r>
            <a:r>
              <a:rPr lang="hr-HR" sz="2000" b="1" dirty="0">
                <a:solidFill>
                  <a:schemeClr val="bg2"/>
                </a:solidFill>
              </a:rPr>
              <a:t>i širenje mreže socijalnih usluga koje pružaju </a:t>
            </a:r>
            <a:r>
              <a:rPr lang="hr-HR" sz="2000" b="1" dirty="0" smtClean="0">
                <a:solidFill>
                  <a:schemeClr val="bg2"/>
                </a:solidFill>
              </a:rPr>
              <a:t>udruge” 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800" b="1" dirty="0" smtClean="0"/>
              <a:t>Ciljane skupine korisnika</a:t>
            </a:r>
            <a:endParaRPr lang="hr-HR" sz="2800" b="1" dirty="0"/>
          </a:p>
        </p:txBody>
      </p:sp>
      <p:sp>
        <p:nvSpPr>
          <p:cNvPr id="3" name="Pravokutnik 2"/>
          <p:cNvSpPr/>
          <p:nvPr/>
        </p:nvSpPr>
        <p:spPr>
          <a:xfrm>
            <a:off x="755576" y="2136339"/>
            <a:ext cx="79312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chemeClr val="bg2">
                    <a:lumMod val="25000"/>
                  </a:schemeClr>
                </a:solidFill>
              </a:rPr>
              <a:t>Ciljane skupine </a:t>
            </a:r>
            <a: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  <a:t>Poziva korisnika su:</a:t>
            </a:r>
          </a:p>
          <a:p>
            <a:endParaRPr lang="hr-HR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djeca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i mladi bez odgovarajuće roditeljske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skrbi,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djeca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i mladi s problemima u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ponašanju,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djeca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bez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pratnje,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žrtve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nasilja u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obitelji,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starije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i nemoćne osobe,  beskućnici i druge 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socijalno ugrožene skupine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djeca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 teškoćama u razvoju i mladi s invaliditetom, </a:t>
            </a:r>
            <a:endParaRPr lang="hr-HR" dirty="0" smtClean="0">
              <a:solidFill>
                <a:schemeClr val="bg2">
                  <a:lumMod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odrasle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osobe s invaliditetom (osobe s dugotrajnim tjelesnim, mentalnim, intelektualnim i osjetilnim teškoćama).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46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30432"/>
          </a:xfrm>
        </p:spPr>
        <p:txBody>
          <a:bodyPr>
            <a:normAutofit/>
          </a:bodyPr>
          <a:lstStyle/>
          <a:p>
            <a:r>
              <a:rPr lang="hr-HR" sz="2200" b="1" dirty="0">
                <a:solidFill>
                  <a:schemeClr val="bg2"/>
                </a:solidFill>
              </a:rPr>
              <a:t>„Razvoj i širenje mreže socijalnih usluga koje pružaju udruge</a:t>
            </a:r>
            <a:r>
              <a:rPr lang="hr-HR" sz="2200" b="1" dirty="0" smtClean="0">
                <a:solidFill>
                  <a:schemeClr val="bg2"/>
                </a:solidFill>
              </a:rPr>
              <a:t>”</a:t>
            </a:r>
            <a:r>
              <a:rPr lang="hr-HR" sz="2200" b="1" dirty="0" smtClean="0"/>
              <a:t/>
            </a:r>
            <a:br>
              <a:rPr lang="hr-HR" sz="2200" b="1" dirty="0" smtClean="0"/>
            </a:br>
            <a:r>
              <a:rPr lang="hr-HR" sz="2800" b="1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Osnovne informacije o Natječaju </a:t>
            </a:r>
            <a:endParaRPr lang="hr-HR" sz="2800" b="1" dirty="0">
              <a:latin typeface="+mn-lt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51520" y="2132856"/>
            <a:ext cx="87849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hr-HR" sz="800" u="sng" dirty="0">
              <a:solidFill>
                <a:schemeClr val="accent2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Predviđeno vrijeme raspisivanja natječaja: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ožujak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2017. 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30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dana</a:t>
            </a:r>
            <a:endParaRPr lang="hr-HR" sz="2000" b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Ukupan iznos sredstava koji će se dodijeliti putem natječaja: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30.250.000,00 kn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(prva godina provedbe)</a:t>
            </a:r>
            <a:endParaRPr lang="hr-HR" sz="20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Najmanji iznos financijskih sredstava po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pojedinom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programu: 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150.000,00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</a:t>
            </a:r>
            <a:endParaRPr lang="hr-HR" sz="20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Najveći iznos financijskih sredstava po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pojedinom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: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400.000,00 kn</a:t>
            </a:r>
            <a:endParaRPr lang="hr-HR" sz="20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Planirani 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potpora: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100-120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  <a:buFont typeface="Wingdings" panose="05000000000000000000" pitchFamily="2" charset="2"/>
              <a:buChar char="Ø"/>
            </a:pPr>
            <a:r>
              <a:rPr lang="vi-VN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Predviđeno 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trajanje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mjeseci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(provedba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svake godine ugovara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zasebno)</a:t>
            </a:r>
            <a:endParaRPr lang="hr-HR" sz="20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392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 2017. ugovorena je provedba druge godine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trogodišnjeg ciklusa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programa kroz koje je osigurana usluga osobnog asistenta za osobe s najtežom vrstom i stupnjem invaliditeta </a:t>
            </a:r>
          </a:p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644 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</a:rPr>
              <a:t>osobe su obuhvaćene uslugom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osobnog asistenta (82 programa)</a:t>
            </a:r>
          </a:p>
          <a:p>
            <a:pPr>
              <a:lnSpc>
                <a:spcPct val="150000"/>
              </a:lnSpc>
            </a:pP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64 tumača/prevoditelja za gluhe osobe (30 programa)</a:t>
            </a:r>
          </a:p>
          <a:p>
            <a:pPr>
              <a:lnSpc>
                <a:spcPct val="150000"/>
              </a:lnSpc>
            </a:pP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23 videćih pratitelja za slijepe osobe (23 programa)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Za provedbu programa u 2017. godini osigurano 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39.800.000,00 kuna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Programi usluge asistencije osobama s invaliditetom</a:t>
            </a:r>
            <a:endParaRPr lang="hr-HR" sz="24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7"/>
          <p:cNvSpPr>
            <a:spLocks noGrp="1"/>
          </p:cNvSpPr>
          <p:nvPr>
            <p:ph type="ctrTitle" idx="4294967295"/>
          </p:nvPr>
        </p:nvSpPr>
        <p:spPr>
          <a:xfrm>
            <a:off x="302578" y="664433"/>
            <a:ext cx="2747963" cy="641859"/>
          </a:xfrm>
        </p:spPr>
        <p:txBody>
          <a:bodyPr/>
          <a:lstStyle/>
          <a:p>
            <a:pPr algn="l"/>
            <a:r>
              <a:rPr lang="hr-H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za demografiju, obitelj, mlade i socijalnu </a:t>
            </a:r>
            <a:r>
              <a:rPr lang="hr-H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politiku</a:t>
            </a:r>
            <a:r>
              <a:rPr lang="en-GB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b="1" dirty="0">
              <a:solidFill>
                <a:srgbClr val="7778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3283488"/>
            <a:ext cx="4877498" cy="15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hr-HR" sz="1800" b="1" dirty="0" smtClean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hr-HR" sz="2200" b="1" dirty="0" smtClean="0">
              <a:solidFill>
                <a:srgbClr val="00206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002060"/>
                </a:solidFill>
              </a:rPr>
              <a:t>INFO-DANI 2017. 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206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>
                <a:solidFill>
                  <a:srgbClr val="002060"/>
                </a:solidFill>
              </a:rPr>
              <a:t>Predstavljanje </a:t>
            </a:r>
            <a:r>
              <a:rPr lang="hr-HR" b="1" dirty="0" smtClean="0">
                <a:solidFill>
                  <a:srgbClr val="002060"/>
                </a:solidFill>
              </a:rPr>
              <a:t>poziva namijenjenih organizacijama civilnog društva financiranih iz ESF-a</a:t>
            </a:r>
            <a:endParaRPr lang="hr-HR" sz="1800" dirty="0" smtClean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hr-HR" sz="1800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hr-HR" sz="1800" dirty="0" smtClean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pic>
        <p:nvPicPr>
          <p:cNvPr id="8" name="Picture 7" descr="Opis: C:\Users\diana.mededovic\AppData\Local\Microsoft\Windows\Temporary Internet Files\Low\Content.IE5\O129MYIM\tmp_20100114155715_0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4" y="131128"/>
            <a:ext cx="826770" cy="580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2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503489"/>
            <a:ext cx="7975600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Vrijednost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87.468.750,00 HRK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Indikativni datum objave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travanj 2017. godine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Potencijalni prijavitelji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Nevladine i neprofitne organizacije, javne institucije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JLRS,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lokalne i regionalne razvojne agencije, međunarodne i međuvladine organizacije</a:t>
            </a:r>
            <a:endParaRPr lang="hr-HR" dirty="0" smtClean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Opći </a:t>
            </a:r>
            <a:r>
              <a:rPr lang="hr-HR" b="1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cilj: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povećati mogućnosti za zapošljavanje, umanjiti rizik od socijalne isključenosti i siromaštva marginaliziranih skupina i poboljšati kvalitetu rada s marginaliziranim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skupinama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Ciljne skupine</a:t>
            </a:r>
            <a:r>
              <a:rPr lang="hr-HR" b="1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Nezaposlene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osobe  pripadnici marginaliziranih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skupina; Evidentirane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nezaposlene osobe  korisnici prava na zajamčenu minimalnu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naknadu; Stručnjaci 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koji rade s pripadnicima ciljnih skupina </a:t>
            </a:r>
            <a:endParaRPr lang="hr-HR" dirty="0" smtClean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ea typeface="ＭＳ Ｐゴシック" charset="0"/>
              </a:rPr>
              <a:t>Europski socijalni fond – Operativni program Učinkoviti ljudski potencijali 2014. – 2020. 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latin typeface="Myriad Pro Bold SemiExt" charset="0"/>
                <a:cs typeface="Myriad Pro Bold SemiExt" charset="0"/>
              </a:rPr>
              <a:t>Podrška socijalnom uključivanju i zapošljavanju marginaliziranih skupina 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50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44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Aktivnosti: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Odabir </a:t>
            </a:r>
            <a:r>
              <a:rPr lang="pt-BR" sz="20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 provedba programa obrazovanja </a:t>
            </a:r>
            <a:r>
              <a:rPr lang="pt-B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odraslih</a:t>
            </a:r>
            <a:endParaRPr lang="hr-HR" sz="2000" dirty="0" smtClean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Razvoj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 provedba ciljanih programa za osnaživanje marginaliziranih skupina, poboljšanje socijalnih vještina i unapređenje </a:t>
            </a:r>
            <a:r>
              <a:rPr lang="hr-HR" sz="2000" dirty="0" err="1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zapošljivosti</a:t>
            </a:r>
            <a:endParaRPr lang="hr-HR" sz="2000" dirty="0" smtClean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Razvoj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 širenje individualiziranog pristupa u pružanju usluga mentorstva </a:t>
            </a:r>
            <a:r>
              <a:rPr lang="hr-HR" sz="2000" i="1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korisnicima prava na zajamčenu minimalnu naknadu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s ciljem radne aktivacije i socijalnog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uključivanja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Jačanje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kapaciteta stručnjaka iz različitih sektora u svrhu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unaprjeđenja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usluga povezanih sa  pristupom tržištu rada 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za pripadnike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ciljnih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skupina </a:t>
            </a: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ea typeface="ＭＳ Ｐゴシック" charset="0"/>
              </a:rPr>
              <a:t>Europski socijalni fond – Operativni program Učinkoviti ljudski potencijali 2014. – 2020. 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/>
            <a:r>
              <a:rPr lang="hr-HR" sz="3200" dirty="0">
                <a:latin typeface="Myriad Pro Bold SemiExt" charset="0"/>
                <a:cs typeface="Myriad Pro Bold SemiExt" charset="0"/>
              </a:rPr>
              <a:t>Podrška socijalnom uključivanju i zapošljavanju marginaliziranih skupina 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7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4824536"/>
          </a:xfrm>
          <a:solidFill>
            <a:schemeClr val="bg1">
              <a:alpha val="39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vi-VN" sz="18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Projekti usmjereni podršci obitelji i promicanju i zaštiti prava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djece</a:t>
            </a: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Ukupan iznos sredstava koji će se dodijeliti putem natječaja </a:t>
            </a: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će se definirati</a:t>
            </a:r>
          </a:p>
          <a:p>
            <a:pPr marL="301943" lvl="1" indent="0">
              <a:lnSpc>
                <a:spcPct val="150000"/>
              </a:lnSpc>
              <a:buNone/>
            </a:pPr>
            <a:endParaRPr lang="hr-HR" sz="1800" b="1" dirty="0" smtClean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2">
                    <a:lumMod val="25000"/>
                  </a:schemeClr>
                </a:solidFill>
              </a:rPr>
              <a:t>Projekti usmjereni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</a:rPr>
              <a:t>mladima</a:t>
            </a: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Ukupan iznos sredstava koji će se dodijeliti putem natječaja : </a:t>
            </a: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cca </a:t>
            </a:r>
            <a:r>
              <a:rPr lang="hr-HR" sz="1800" b="1" dirty="0" smtClean="0">
                <a:solidFill>
                  <a:schemeClr val="bg2">
                    <a:lumMod val="25000"/>
                  </a:schemeClr>
                </a:solidFill>
              </a:rPr>
              <a:t>4.000.000,00 kn</a:t>
            </a:r>
          </a:p>
          <a:p>
            <a:pPr marL="301943" lvl="1" indent="0">
              <a:lnSpc>
                <a:spcPct val="150000"/>
              </a:lnSpc>
              <a:buNone/>
            </a:pPr>
            <a:endParaRPr lang="hr-HR" sz="1800" b="1" dirty="0" smtClean="0"/>
          </a:p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chemeClr val="bg2">
                    <a:lumMod val="25000"/>
                  </a:schemeClr>
                </a:solidFill>
              </a:rPr>
              <a:t>Prevencija nasilja nad djecom i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</a:rPr>
              <a:t>mladima</a:t>
            </a:r>
          </a:p>
          <a:p>
            <a:pPr marL="301943" lvl="1" indent="0">
              <a:lnSpc>
                <a:spcPct val="150000"/>
              </a:lnSpc>
              <a:buNone/>
            </a:pP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Ukupan </a:t>
            </a: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iznos sredstava koji će se dodijeliti putem natječaja : </a:t>
            </a: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cca </a:t>
            </a:r>
            <a:r>
              <a:rPr lang="hr-HR" sz="1800" b="1" dirty="0" smtClean="0">
                <a:solidFill>
                  <a:schemeClr val="bg2">
                    <a:lumMod val="25000"/>
                  </a:schemeClr>
                </a:solidFill>
              </a:rPr>
              <a:t>3.200.000,00 </a:t>
            </a:r>
            <a:r>
              <a:rPr lang="hr-HR" sz="1800" b="1" dirty="0">
                <a:solidFill>
                  <a:schemeClr val="bg2">
                    <a:lumMod val="25000"/>
                  </a:schemeClr>
                </a:solidFill>
              </a:rPr>
              <a:t>kn</a:t>
            </a:r>
            <a:endParaRPr lang="hr-HR" sz="1800" b="1" dirty="0" smtClean="0"/>
          </a:p>
          <a:p>
            <a:pPr>
              <a:lnSpc>
                <a:spcPct val="150000"/>
              </a:lnSpc>
            </a:pPr>
            <a:endParaRPr lang="hr-HR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hr-HR" sz="1800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67544" y="260648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hr-H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hr-HR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atječaji </a:t>
            </a:r>
            <a:r>
              <a:rPr lang="hr-HR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pripremi</a:t>
            </a:r>
            <a:endParaRPr lang="hr-H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503489"/>
            <a:ext cx="7975600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Vrijednost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7.650.000,00 HRK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Indikativni datum objave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studeni 2017. godine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Potencijalni prijavitelji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JLRS, organizacije civilnog društva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Opći </a:t>
            </a:r>
            <a:r>
              <a:rPr lang="hr-HR" b="1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cilj: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Doprinijeti socijalnom uključivanju i suzbijanju diskriminacije na temelju rasnog i etničkog podrijetla, jezika, vjere, nacionalnog ili socijalnog podrijetla, spola i invaliditeta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Ciljne skupine: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višestruko diskriminirane skupine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(pripadnice romske nacionalne manjine,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osobe s invaliditetom pripadnici nacionalnih manjina, državljanke trećih zemalja itd.), opća populacija na lokalnoj/regionalnoj razini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r-HR" dirty="0" smtClean="0">
              <a:solidFill>
                <a:srgbClr val="FF0000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ea typeface="ＭＳ Ｐゴシック" charset="0"/>
              </a:rPr>
              <a:t>Europski socijalni fond – Operativni program Učinkoviti ljudski potencijali 2014. – 2020. 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579550"/>
            <a:ext cx="7237413" cy="1403796"/>
          </a:xfrm>
        </p:spPr>
        <p:txBody>
          <a:bodyPr/>
          <a:lstStyle/>
          <a:p>
            <a:pPr algn="l" eaLnBrk="1" hangingPunct="1"/>
            <a:r>
              <a:rPr lang="hr-HR" sz="2800" dirty="0" smtClean="0">
                <a:latin typeface="Myriad Pro Bold SemiExt" charset="0"/>
                <a:cs typeface="Myriad Pro Bold SemiExt" charset="0"/>
              </a:rPr>
              <a:t>Borba protiv diskriminacije – preduvjet za socijalno uključivanje najranjivijih skupina – faza 1 </a:t>
            </a:r>
            <a:endParaRPr lang="en-US" sz="28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61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4"/>
            <a:ext cx="7975600" cy="36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Aktivnosti: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 povezane s provođenjem istraživanja vezano uz tematiku Poziva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 povezane s održavanjem edukacija vezanih uz borbu protiv diskriminacije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 povezane s prijenosom dobre prakse u radu s pripadnicima ciljnih skupina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Medijacijske aktivnosti u zajednici </a:t>
            </a: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ea typeface="ＭＳ Ｐゴシック" charset="0"/>
              </a:rPr>
              <a:t>Europski socijalni fond – Operativni program Učinkoviti ljudski potencijali 2014. – 2020. 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/>
            <a:r>
              <a:rPr lang="hr-HR" sz="2800" dirty="0">
                <a:latin typeface="Myriad Pro Bold SemiExt" charset="0"/>
                <a:cs typeface="Myriad Pro Bold SemiExt" charset="0"/>
              </a:rPr>
              <a:t>Borba protiv diskriminacije – preduvjet za socijalno uključivanje najranjivijih skupina – faza 1 </a:t>
            </a:r>
            <a:endParaRPr lang="en-US" sz="28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88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503489"/>
            <a:ext cx="7975600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Vrijednost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40.500.000,00 HRK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Indikativni datum objave</a:t>
            </a:r>
            <a:r>
              <a:rPr lang="hr-HR" dirty="0" smtClean="0">
                <a:solidFill>
                  <a:prstClr val="black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IV. KVARTAL 2017. godine (trajni poziv) 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Potencijalni prijavitelji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udruge, zadruge, druge pravne osobe koje provode aktivnosti usmjerene na psihosocijalno i socijalno uključivanje ciljne skupine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Opći </a:t>
            </a:r>
            <a:r>
              <a:rPr lang="hr-HR" b="1" dirty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cilj: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Unaprijediti socijalnu uključenost skupina u povećanom riziku od socijalne isključenosti i doprinijeti poboljšanju pristupa izvaninstitucionalnim uslugama  kroz razvoj i pružanje socijalnih usluga u zajednici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Ciljna skupina: </a:t>
            </a:r>
            <a:r>
              <a:rPr lang="hr-HR" dirty="0" smtClean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hrvatski branitelji i stradalnici Domovinskog rata te članovi njihovih obitelji  </a:t>
            </a: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ea typeface="ＭＳ Ｐゴシック" charset="0"/>
              </a:rPr>
              <a:t>Europski socijalni fond – Operativni program Učinkoviti ljudski potencijali 2014. – 2020. 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579550"/>
            <a:ext cx="7237413" cy="1403796"/>
          </a:xfrm>
        </p:spPr>
        <p:txBody>
          <a:bodyPr/>
          <a:lstStyle/>
          <a:p>
            <a:pPr algn="l" eaLnBrk="1" hangingPunct="1"/>
            <a:r>
              <a:rPr lang="hr-HR" sz="2000" dirty="0" smtClean="0">
                <a:latin typeface="Myriad Pro Bold SemiExt" charset="0"/>
                <a:cs typeface="Myriad Pro Bold SemiExt" charset="0"/>
              </a:rPr>
              <a:t>Razvoj i provedba modela suradnje s udrugama civilnog društva u pružanju izvaninstitucionalnih usluga za hrvatske branitelje i stradalnike Domovinskog rata kao model pružanja usluga u zajednici </a:t>
            </a:r>
            <a:endParaRPr lang="en-US" sz="20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29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4"/>
            <a:ext cx="7975600" cy="36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Aktivnosti: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 usmjerene na razvoj i pružanje izvaninstitucionalnih usluga za pripadnike ciljnih skupina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 vezane uz radne aktivnosti i terapije, rekreativno-stvaralačke aktivnosti i edukativne radionice za pripadnike ciljne skupine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Skrb o starijim hrvatskim braniteljima i </a:t>
            </a:r>
            <a:r>
              <a:rPr lang="hr-HR" sz="2000" dirty="0" smtClean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članovima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njihovih obitelji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 vezane uz organizaciju slobodnog vremena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Razvoj vještina usmjerenih na povećanje konkurentnosti na tržištu rada </a:t>
            </a: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ea typeface="ＭＳ Ｐゴシック" charset="0"/>
              </a:rPr>
              <a:t>Europski socijalni fond – Operativni program Učinkoviti ljudski potencijali 2014. – 2020. 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/>
            <a:r>
              <a:rPr lang="hr-HR" sz="2000" dirty="0">
                <a:latin typeface="Myriad Pro Bold SemiExt" charset="0"/>
                <a:cs typeface="Myriad Pro Bold SemiExt" charset="0"/>
              </a:rPr>
              <a:t>Razvoj i provedba modela suradnje s </a:t>
            </a:r>
            <a:r>
              <a:rPr lang="hr-HR" sz="2000" dirty="0" smtClean="0">
                <a:latin typeface="Myriad Pro Bold SemiExt" charset="0"/>
                <a:cs typeface="Myriad Pro Bold SemiExt" charset="0"/>
              </a:rPr>
              <a:t>udrugama civilnog društva </a:t>
            </a:r>
            <a:r>
              <a:rPr lang="hr-HR" sz="2000" dirty="0">
                <a:latin typeface="Myriad Pro Bold SemiExt" charset="0"/>
                <a:cs typeface="Myriad Pro Bold SemiExt" charset="0"/>
              </a:rPr>
              <a:t>u pružanju izvaninstitucionalnih usluga za hrvatske branitelje i stradalnike </a:t>
            </a:r>
            <a:r>
              <a:rPr lang="hr-HR" sz="2000" dirty="0" smtClean="0">
                <a:latin typeface="Myriad Pro Bold SemiExt" charset="0"/>
                <a:cs typeface="Myriad Pro Bold SemiExt" charset="0"/>
              </a:rPr>
              <a:t>Domovinskog </a:t>
            </a:r>
            <a:r>
              <a:rPr lang="hr-HR" sz="2000" dirty="0">
                <a:latin typeface="Myriad Pro Bold SemiExt" charset="0"/>
                <a:cs typeface="Myriad Pro Bold SemiExt" charset="0"/>
              </a:rPr>
              <a:t>rata kao model pružanja usluga u zajednici </a:t>
            </a:r>
            <a:endParaRPr lang="en-US" sz="20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56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503489"/>
            <a:ext cx="7975600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Vrijednost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95.750.000,00 HRK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Indikativni datum objave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svibanj 2017. godine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Potencijalni prijavitelji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organizacije civilnog društva,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javne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institucije, JLRS,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lokalne i regionalne razvojne agencije, međunarodne i međuvladine organizacije</a:t>
            </a:r>
            <a:endParaRPr lang="hr-HR" dirty="0" smtClean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Opći </a:t>
            </a:r>
            <a:r>
              <a:rPr lang="hr-HR" b="1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cilj: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Unaprijediti socijalnu uključenost skupina kojima prijeti socijalna uključenost i doprinijeti boljoj ravnoteži poslovnog i obiteljskog života obitelji s ovisnim članovima kroz razvoj i pružanje socijalnih usluga u zajednici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Ciljne skupine: 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starije osobe, djeca i mladi, osobe s invaliditetom, beskućnici, žrtve obiteljskog nasilja, žrtve trgovanja ljudima, azilanti, osobe s problemima ovisnosti, obitelji s ovisnim članovima (djeca, starije osobe, osobe s invaliditetom) </a:t>
            </a: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ea typeface="ＭＳ Ｐゴシック" charset="0"/>
              </a:rPr>
              <a:t>Europski socijalni fond – Operativni program Učinkoviti ljudski potencijali 2014. – 2020. 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latin typeface="Myriad Pro Bold SemiExt" charset="0"/>
                <a:cs typeface="Myriad Pro Bold SemiExt" charset="0"/>
              </a:rPr>
              <a:t>Širenje mreže socijalnih usluga u zajednici – faza 1 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25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4"/>
            <a:ext cx="7975600" cy="364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Aktivnosti: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Razvoj i pružanje usluga u zajednici za pripadnike ciljnih skupina (npr. dnevne aktivnosti za starije osobe, pružanje usluga u kući za starije osobe, razvoj programa kojim se pruža rana intervencija za djecu s teškoćama u razvoju, programi u zajednici za djecu i mlade s problemima u ponašanju i djecu i mlade bez odgovarajuće roditeljske skrbi…)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Razvoj i pružanje usluga u zajednici kojima se pridonosi boljoj usklađenosti između poslovnog i obiteljskog života obiteljima s ovisnim članovima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Jačanje </a:t>
            </a:r>
            <a:r>
              <a:rPr lang="hr-HR" sz="20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kapaciteta stručnjaka </a:t>
            </a:r>
            <a:r>
              <a:rPr lang="hr-HR" sz="20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vezano uz pružanje usluga u zajednici </a:t>
            </a: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ea typeface="ＭＳ Ｐゴシック" charset="0"/>
              </a:rPr>
              <a:t>Europski socijalni fond – Operativni program Učinkoviti ljudski potencijali 2014. – 2020. 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/>
            <a:r>
              <a:rPr lang="hr-HR" sz="3200" dirty="0">
                <a:latin typeface="Myriad Pro Bold SemiExt" charset="0"/>
                <a:cs typeface="Myriad Pro Bold SemiExt" charset="0"/>
              </a:rPr>
              <a:t>Širenje mreže socijalnih usluga u zajednici – faza 1 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51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hr-H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www.mdomsp.hr</a:t>
            </a:r>
            <a:endParaRPr lang="hr-HR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 algn="ctr">
              <a:buNone/>
            </a:pPr>
            <a:endParaRPr lang="hr-HR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" indent="0" algn="ctr">
              <a:buNone/>
            </a:pPr>
            <a:r>
              <a:rPr lang="hr-H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8630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7"/>
          <p:cNvSpPr>
            <a:spLocks noGrp="1"/>
          </p:cNvSpPr>
          <p:nvPr>
            <p:ph type="ctrTitle" idx="4294967295"/>
          </p:nvPr>
        </p:nvSpPr>
        <p:spPr>
          <a:xfrm>
            <a:off x="302578" y="664433"/>
            <a:ext cx="2747963" cy="641859"/>
          </a:xfrm>
        </p:spPr>
        <p:txBody>
          <a:bodyPr/>
          <a:lstStyle/>
          <a:p>
            <a:pPr algn="l"/>
            <a:r>
              <a:rPr lang="hr-H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za demografiju, obitelj, mlade i socijalnu </a:t>
            </a:r>
            <a:r>
              <a:rPr lang="hr-H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politiku</a:t>
            </a:r>
            <a:r>
              <a:rPr lang="en-GB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b="1" dirty="0">
              <a:solidFill>
                <a:srgbClr val="7778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3283488"/>
            <a:ext cx="4877498" cy="15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hr-HR" sz="1800" b="1" dirty="0" smtClean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hr-HR" sz="2200" b="1" dirty="0" smtClean="0">
              <a:solidFill>
                <a:srgbClr val="00206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smtClean="0">
                <a:solidFill>
                  <a:srgbClr val="002060"/>
                </a:solidFill>
              </a:rPr>
              <a:t>INFO-DANI 2017. 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00206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>
                <a:solidFill>
                  <a:srgbClr val="002060"/>
                </a:solidFill>
              </a:rPr>
              <a:t>Predstavljanje </a:t>
            </a:r>
            <a:r>
              <a:rPr lang="hr-HR" b="1" dirty="0" smtClean="0">
                <a:solidFill>
                  <a:srgbClr val="002060"/>
                </a:solidFill>
              </a:rPr>
              <a:t>poziva namijenjenih organizacijama civilnog društva financiranih iz ESF-a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hr-HR" sz="1800" dirty="0" smtClean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hr-HR" sz="1800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hr-HR" sz="1800" dirty="0" smtClean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pic>
        <p:nvPicPr>
          <p:cNvPr id="8" name="Picture 7" descr="Opis: C:\Users\diana.mededovic\AppData\Local\Microsoft\Windows\Temporary Internet Files\Low\Content.IE5\O129MYIM\tmp_20100114155715_0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4" y="131128"/>
            <a:ext cx="826770" cy="580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5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503489"/>
            <a:ext cx="7975600" cy="39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800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Vrijednost</a:t>
            </a:r>
            <a:r>
              <a:rPr lang="hr-HR" sz="28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12.000.000,00 HRK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800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Indikativni datum objave</a:t>
            </a:r>
            <a:r>
              <a:rPr lang="hr-HR" sz="28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travanj 2017. godine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800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Potencijalni prijavitelji</a:t>
            </a:r>
            <a:r>
              <a:rPr lang="hr-HR" sz="28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organizacije civilnog društva, ustanove, JLRS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800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Opći cilj: </a:t>
            </a:r>
            <a:r>
              <a:rPr lang="hr-HR" sz="28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Povećati socijalnu uključenost mladih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800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Ciljne skupine</a:t>
            </a:r>
            <a:r>
              <a:rPr lang="hr-HR" sz="2800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: mladi i stručnjaci koji rade s mladima </a:t>
            </a: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ea typeface="ＭＳ Ｐゴシック" charset="0"/>
              </a:rPr>
              <a:t>Europski socijalni fond – Operativni program Učinkoviti ljudski potencijali 2014. – 2020. 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latin typeface="Myriad Pro Bold SemiExt" charset="0"/>
                <a:cs typeface="Myriad Pro Bold SemiExt" charset="0"/>
              </a:rPr>
              <a:t>Podrška programima usmjerenim mladima 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0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498475" y="2784475"/>
            <a:ext cx="7975600" cy="344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sz="2000" b="1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Aktivnosti: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 vezane uz pružanje usluga vezanih uz organizaciju slobodnog vremena mladih (Klubovi mladih)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 usmjerene na razvoj i pružanje usluga informiranja i savjetovanja mladih u skladu s potrebama zajednice (Info centri)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 usmjerene na prevenciju nasilja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 usmjerene na povećanje znanja, </a:t>
            </a:r>
            <a:r>
              <a:rPr lang="hr-HR" dirty="0" err="1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zapošljivosti</a:t>
            </a: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te poticanje socijalnog uključivanja mladih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Zagovaračke aktivnosti i aktivnosti usmjerene na jačanje društvene participacije mladih </a:t>
            </a:r>
          </a:p>
          <a:p>
            <a:pPr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Aktivnosti usmjerene na osnivanje i djelovanje centara za mlade </a:t>
            </a:r>
          </a:p>
        </p:txBody>
      </p:sp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449263" y="1854200"/>
            <a:ext cx="8315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hr-HR" dirty="0" smtClean="0">
                <a:solidFill>
                  <a:srgbClr val="777877"/>
                </a:solidFill>
                <a:ea typeface="ＭＳ Ｐゴシック" charset="0"/>
              </a:rPr>
              <a:t>Europski socijalni fond – Operativni program Učinkoviti ljudski potencijali 2014. – 2020. 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4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pPr algn="l" eaLnBrk="1" hangingPunct="1"/>
            <a:r>
              <a:rPr lang="hr-HR" sz="3200" dirty="0" smtClean="0">
                <a:latin typeface="Myriad Pro Bold SemiExt" charset="0"/>
                <a:cs typeface="Myriad Pro Bold SemiExt" charset="0"/>
              </a:rPr>
              <a:t>Podrška programima usmjerenim mladima 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8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hr-HR" sz="2000" b="1" u="sng" dirty="0">
                <a:solidFill>
                  <a:schemeClr val="bg2">
                    <a:lumMod val="25000"/>
                  </a:schemeClr>
                </a:solidFill>
              </a:rPr>
              <a:t>Cilj Natječaja:</a:t>
            </a:r>
          </a:p>
          <a:p>
            <a:pPr marL="64008" indent="0" algn="just">
              <a:buNone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</a:rPr>
              <a:t>promoviranje i razvoj volonterstva na području Republike Hrvatske kroz financiranje lokalnih volonterskih centara - udruga koje se sustavno bave razvojem volonterstva na lokalnoj odnosno regionalnoj razini</a:t>
            </a:r>
            <a:endParaRPr lang="hr-HR" sz="2000" b="1" u="sng" dirty="0">
              <a:solidFill>
                <a:schemeClr val="bg2">
                  <a:lumMod val="25000"/>
                </a:schemeClr>
              </a:solidFill>
            </a:endParaRPr>
          </a:p>
          <a:p>
            <a:pPr marL="64008" indent="0">
              <a:buNone/>
            </a:pPr>
            <a:endParaRPr lang="hr-HR" sz="20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64008" indent="0">
              <a:buNone/>
            </a:pPr>
            <a:r>
              <a:rPr lang="hr-HR" sz="2000" b="1" u="sng" dirty="0" smtClean="0">
                <a:solidFill>
                  <a:schemeClr val="bg2">
                    <a:lumMod val="25000"/>
                  </a:schemeClr>
                </a:solidFill>
              </a:rPr>
              <a:t>Uvjet: </a:t>
            </a:r>
          </a:p>
          <a:p>
            <a:pPr marL="64008" indent="0" algn="just">
              <a:buNone/>
            </a:pPr>
            <a:r>
              <a:rPr lang="vi-VN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Za 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provođenje projekta lokalnog volonterskog centra obvezna je ugovorna partnerska suradnja s najmanje jednom jedinicom lokalne samouprave</a:t>
            </a:r>
            <a:endParaRPr lang="hr-HR" sz="20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marL="64008" indent="0">
              <a:buNone/>
            </a:pPr>
            <a:endParaRPr lang="hr-HR" sz="2000" b="1" u="sng" dirty="0">
              <a:solidFill>
                <a:srgbClr val="002060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76072"/>
            <a:ext cx="8229600" cy="1252728"/>
          </a:xfrm>
        </p:spPr>
        <p:txBody>
          <a:bodyPr>
            <a:normAutofit/>
          </a:bodyPr>
          <a:lstStyle/>
          <a:p>
            <a:r>
              <a:rPr lang="hr-HR" sz="2400" b="1" dirty="0"/>
              <a:t>L</a:t>
            </a:r>
            <a:r>
              <a:rPr lang="en-GB" sz="2400" b="1" dirty="0"/>
              <a:t>okalni volonterski centr</a:t>
            </a:r>
            <a:r>
              <a:rPr lang="hr-HR" sz="2400" b="1" dirty="0"/>
              <a:t>i</a:t>
            </a:r>
            <a:r>
              <a:rPr lang="en-GB" sz="2400" b="1" dirty="0"/>
              <a:t> u </a:t>
            </a:r>
            <a:r>
              <a:rPr lang="en-GB" sz="2400" b="1" dirty="0" smtClean="0"/>
              <a:t>201</a:t>
            </a:r>
            <a:r>
              <a:rPr lang="hr-HR" sz="2400" b="1" dirty="0"/>
              <a:t>7</a:t>
            </a:r>
            <a:r>
              <a:rPr lang="en-GB" sz="2400" b="1" dirty="0" smtClean="0"/>
              <a:t>.</a:t>
            </a:r>
            <a:endParaRPr lang="hr-HR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92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</a:rPr>
              <a:t>Datum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raspisivanja: </a:t>
            </a:r>
            <a:r>
              <a:rPr lang="pl-PL" sz="2000" b="1" u="sng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28. veljače 2017.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Rok za dostavu prijava: </a:t>
            </a:r>
            <a:r>
              <a:rPr lang="pl-PL" sz="2000" b="1" u="sng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30. ožujka 2017.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</a:rPr>
              <a:t>Ukupan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</a:rPr>
              <a:t>iznos sredstava koji će se dodijeliti putem natječaja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</a:rPr>
              <a:t>2.000.000,00 kn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</a:rPr>
              <a:t>Najmanji iznos financijskih sredstava po pojedinom projektu: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</a:rPr>
              <a:t>50.000,00 kn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</a:rPr>
              <a:t>Najveći iznos financijskih sredstava po pojedinom projektu: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</a:rPr>
              <a:t>150.000,00 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</a:rPr>
              <a:t>kn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</a:rPr>
              <a:t>Okvirni broj projekata koji se planira financirati: </a:t>
            </a:r>
            <a:r>
              <a:rPr lang="hr-HR" sz="2000" b="1" u="sng" dirty="0" smtClean="0">
                <a:solidFill>
                  <a:schemeClr val="bg2">
                    <a:lumMod val="25000"/>
                  </a:schemeClr>
                </a:solidFill>
              </a:rPr>
              <a:t>20-25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Vrijeme trajanja projekta: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12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mjeseci</a:t>
            </a:r>
            <a:endParaRPr lang="hr-HR" sz="2000" b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480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hr-HR" sz="2400" b="1" dirty="0">
                <a:solidFill>
                  <a:schemeClr val="bg2"/>
                </a:solidFill>
                <a:latin typeface="+mn-lt"/>
              </a:rPr>
              <a:t>L</a:t>
            </a:r>
            <a:r>
              <a:rPr lang="en-GB" sz="2400" b="1" dirty="0">
                <a:solidFill>
                  <a:schemeClr val="bg2"/>
                </a:solidFill>
                <a:latin typeface="+mn-lt"/>
              </a:rPr>
              <a:t>okalni volonterski centr</a:t>
            </a:r>
            <a:r>
              <a:rPr lang="hr-HR" sz="2400" b="1" dirty="0">
                <a:solidFill>
                  <a:schemeClr val="bg2"/>
                </a:solidFill>
                <a:latin typeface="+mn-lt"/>
              </a:rPr>
              <a:t>i</a:t>
            </a:r>
            <a:r>
              <a:rPr lang="en-GB" sz="2400" b="1" dirty="0">
                <a:solidFill>
                  <a:schemeClr val="bg2"/>
                </a:solidFill>
                <a:latin typeface="+mn-lt"/>
              </a:rPr>
              <a:t> u </a:t>
            </a:r>
            <a:r>
              <a:rPr lang="en-GB" sz="2400" b="1" dirty="0" smtClean="0">
                <a:solidFill>
                  <a:schemeClr val="bg2"/>
                </a:solidFill>
                <a:latin typeface="+mn-lt"/>
              </a:rPr>
              <a:t>201</a:t>
            </a:r>
            <a:r>
              <a:rPr lang="hr-HR" sz="2400" b="1" dirty="0">
                <a:solidFill>
                  <a:schemeClr val="bg2"/>
                </a:solidFill>
                <a:latin typeface="+mn-lt"/>
              </a:rPr>
              <a:t>7</a:t>
            </a:r>
            <a:r>
              <a:rPr lang="en-GB" sz="2400" b="1" dirty="0" smtClean="0">
                <a:solidFill>
                  <a:schemeClr val="bg2"/>
                </a:solidFill>
                <a:latin typeface="+mn-lt"/>
              </a:rPr>
              <a:t>.</a:t>
            </a:r>
            <a:r>
              <a:rPr lang="hr-HR" sz="2400" b="1" dirty="0" smtClean="0">
                <a:solidFill>
                  <a:schemeClr val="bg2">
                    <a:lumMod val="90000"/>
                  </a:schemeClr>
                </a:solidFill>
                <a:latin typeface="+mn-lt"/>
              </a:rPr>
              <a:t/>
            </a:r>
            <a:br>
              <a:rPr lang="hr-HR" sz="2400" b="1" dirty="0" smtClean="0">
                <a:solidFill>
                  <a:schemeClr val="bg2">
                    <a:lumMod val="90000"/>
                  </a:schemeClr>
                </a:solidFill>
                <a:latin typeface="+mn-lt"/>
              </a:rPr>
            </a:br>
            <a:r>
              <a:rPr lang="hr-HR" sz="3100" b="1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Osnovne informacije o Natječaju </a:t>
            </a:r>
            <a:r>
              <a:rPr lang="hr-HR" sz="2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sz="2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r-HR" sz="3100" b="1" dirty="0"/>
          </a:p>
        </p:txBody>
      </p:sp>
    </p:spTree>
    <p:extLst>
      <p:ext uri="{BB962C8B-B14F-4D97-AF65-F5344CB8AC3E}">
        <p14:creationId xmlns:p14="http://schemas.microsoft.com/office/powerpoint/2010/main" val="17668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657392"/>
            <a:ext cx="8568952" cy="49399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800" b="1" dirty="0">
                <a:solidFill>
                  <a:schemeClr val="bg2">
                    <a:lumMod val="25000"/>
                  </a:schemeClr>
                </a:solidFill>
              </a:rPr>
              <a:t>Opći cilj Poziva:</a:t>
            </a:r>
            <a:endParaRPr lang="hr-HR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 algn="just"/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Pridonijeti povećanju socijalne uključenosti i </a:t>
            </a: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društvenoj integraciji ranjivih </a:t>
            </a: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 socijalno osjetljivih skupina, </a:t>
            </a: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prevenirati </a:t>
            </a: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i smanjiti njihovu socijalnu isključenost</a:t>
            </a:r>
            <a:endParaRPr lang="hr-HR" sz="1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hr-HR" sz="1800" b="1" dirty="0" smtClean="0">
                <a:solidFill>
                  <a:schemeClr val="bg2">
                    <a:lumMod val="25000"/>
                  </a:schemeClr>
                </a:solidFill>
              </a:rPr>
              <a:t>Posebni </a:t>
            </a:r>
            <a:r>
              <a:rPr lang="hr-HR" sz="1800" b="1" dirty="0">
                <a:solidFill>
                  <a:schemeClr val="bg2">
                    <a:lumMod val="25000"/>
                  </a:schemeClr>
                </a:solidFill>
              </a:rPr>
              <a:t>ciljevi Poziva:</a:t>
            </a:r>
            <a:endParaRPr lang="hr-HR" sz="1800" dirty="0">
              <a:solidFill>
                <a:schemeClr val="bg2">
                  <a:lumMod val="25000"/>
                </a:schemeClr>
              </a:solidFill>
            </a:endParaRPr>
          </a:p>
          <a:p>
            <a:pPr lvl="0" algn="just"/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Uspostaviti koordinirani sustav potpore socijalno osjetljivim skupinama</a:t>
            </a:r>
            <a:r>
              <a:rPr lang="hr-HR" sz="18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lvl="0" algn="just"/>
            <a:r>
              <a:rPr lang="hr-HR" sz="1800" dirty="0">
                <a:solidFill>
                  <a:schemeClr val="bg2">
                    <a:lumMod val="25000"/>
                  </a:schemeClr>
                </a:solidFill>
              </a:rPr>
              <a:t>Osigurati regionalnu ujednačenost projekata usmjerenih smanjenju i prevenciji socijalne isključenosti u Republici </a:t>
            </a:r>
            <a:r>
              <a:rPr lang="hr-HR" sz="1800" dirty="0" smtClean="0">
                <a:solidFill>
                  <a:schemeClr val="bg2">
                    <a:lumMod val="25000"/>
                  </a:schemeClr>
                </a:solidFill>
              </a:rPr>
              <a:t>Hrvatskoj</a:t>
            </a:r>
          </a:p>
          <a:p>
            <a:pPr marL="0" lvl="0" indent="0" algn="just">
              <a:buNone/>
            </a:pPr>
            <a:endParaRPr lang="hr-HR" sz="1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r-HR" sz="1800" b="1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Prioritetna područja Natječaja: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Projekti usmjereni pružanju podrške u integraciji u zajednicu osoba s odobrenom međunarodnom zaštitom, bivših zatvorenika, te njihovih obitelji</a:t>
            </a:r>
          </a:p>
          <a:p>
            <a:pPr marL="0" indent="0" algn="just">
              <a:spcBef>
                <a:spcPts val="600"/>
              </a:spcBef>
              <a:buNone/>
            </a:pPr>
            <a:endParaRPr lang="hr-HR" sz="800" dirty="0">
              <a:solidFill>
                <a:schemeClr val="bg2">
                  <a:lumMod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bg2">
                    <a:lumMod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Projekti usmjereni zaštiti starijih osoba - projekti usmjereni podizanju kvalitete života starijih osoba s ciljem  njihovog zadržavanja u vlastitom domu (usluge prijevoza), informiranje i pružanje savjetodavne pravne pomoći</a:t>
            </a:r>
          </a:p>
          <a:p>
            <a:pPr lvl="0" algn="just"/>
            <a:endParaRPr lang="hr-HR" sz="1800" dirty="0" smtClean="0"/>
          </a:p>
          <a:p>
            <a:pPr marL="0" lvl="0" indent="0" algn="just">
              <a:buNone/>
            </a:pPr>
            <a:endParaRPr lang="hr-HR" sz="800" dirty="0" smtClean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hr-HR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21196" y="404664"/>
            <a:ext cx="8229600" cy="1252728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7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latin typeface="+mn-lt"/>
              </a:rPr>
              <a:t>Prevencija socijalne </a:t>
            </a:r>
            <a:r>
              <a:rPr lang="hr-HR" sz="2400" b="1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7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latin typeface="+mn-lt"/>
              </a:rPr>
              <a:t>isključenosti </a:t>
            </a:r>
            <a:r>
              <a:rPr lang="hr-HR" sz="2000" b="1" dirty="0">
                <a:solidFill>
                  <a:srgbClr val="FF0000"/>
                </a:solidFill>
              </a:rPr>
              <a:t/>
            </a:r>
            <a:br>
              <a:rPr lang="hr-HR" sz="2000" b="1" dirty="0">
                <a:solidFill>
                  <a:srgbClr val="FF0000"/>
                </a:solidFill>
              </a:rPr>
            </a:b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2420888"/>
            <a:ext cx="8640960" cy="4248472"/>
          </a:xfr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Predviđeno vrijeme raspisivanja natječaja: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travanj</a:t>
            </a:r>
            <a:r>
              <a:rPr lang="vi-VN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vi-VN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30 dana</a:t>
            </a:r>
            <a:endParaRPr lang="hr-HR" sz="2000" b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Ukupan iznos sredstava koji će se dodijeliti putem 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natječaja: </a:t>
            </a:r>
            <a:r>
              <a:rPr lang="pl-PL" sz="2000" b="1" u="sng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8.000.000,00 kn </a:t>
            </a:r>
            <a:endParaRPr lang="pl-PL" sz="2000" b="1" u="sng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Najmanji iznos financijskih sredstava po pojedinom projektu: 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50.000,00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kn</a:t>
            </a: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</a:t>
            </a:r>
            <a:endParaRPr lang="hr-HR" sz="20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Najveći </a:t>
            </a: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iznos financijskih sredstava po pojedinom projektu: 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150.000,00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kn</a:t>
            </a:r>
            <a:endParaRPr lang="hr-HR" sz="2000" b="1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Okvirni broj projekata koji se planira financirati:</a:t>
            </a:r>
            <a:r>
              <a:rPr lang="hr-HR" sz="20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40-50.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Vrijeme trajanja projekta:</a:t>
            </a:r>
            <a:r>
              <a:rPr lang="hr-HR" sz="20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12 mjeseci</a:t>
            </a:r>
          </a:p>
        </p:txBody>
      </p:sp>
      <p:sp>
        <p:nvSpPr>
          <p:cNvPr id="5" name="Naslov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224136"/>
          </a:xfrm>
        </p:spPr>
        <p:txBody>
          <a:bodyPr>
            <a:noAutofit/>
          </a:bodyPr>
          <a:lstStyle/>
          <a:p>
            <a:r>
              <a:rPr lang="hr-HR" sz="22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7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D5FFFF"/>
                </a:solidFill>
              </a:rPr>
              <a:t>Prevencija socijalne </a:t>
            </a:r>
            <a:r>
              <a:rPr lang="hr-HR" sz="2200" b="1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7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D5FFFF"/>
                </a:solidFill>
              </a:rPr>
              <a:t>isključenosti </a:t>
            </a:r>
            <a:r>
              <a:rPr lang="hr-HR" sz="32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7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D5FFFF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/>
            </a:r>
            <a:br>
              <a:rPr lang="hr-HR" sz="32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7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D5FFFF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hr-HR" sz="28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Osnovne </a:t>
            </a:r>
            <a:r>
              <a:rPr lang="hr-HR" sz="28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informacije o Natječaju</a:t>
            </a:r>
            <a:r>
              <a:rPr lang="hr-HR" sz="2000" b="1" dirty="0">
                <a:solidFill>
                  <a:srgbClr val="FF0000"/>
                </a:solidFill>
              </a:rPr>
              <a:t/>
            </a:r>
            <a:br>
              <a:rPr lang="hr-HR" sz="2000" b="1" dirty="0">
                <a:solidFill>
                  <a:srgbClr val="FF0000"/>
                </a:solidFill>
              </a:rPr>
            </a:b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1466</TotalTime>
  <Words>2045</Words>
  <Application>Microsoft Office PowerPoint</Application>
  <PresentationFormat>On-screen Show (4:3)</PresentationFormat>
  <Paragraphs>210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ＭＳ Ｐゴシック</vt:lpstr>
      <vt:lpstr>Arial</vt:lpstr>
      <vt:lpstr>Calibri</vt:lpstr>
      <vt:lpstr>Candara</vt:lpstr>
      <vt:lpstr>Myriad Pro Bold SemiCond</vt:lpstr>
      <vt:lpstr>Myriad Pro Bold SemiExt</vt:lpstr>
      <vt:lpstr>Myriad Pro Light SemiExt</vt:lpstr>
      <vt:lpstr>Symbol</vt:lpstr>
      <vt:lpstr>Tahoma</vt:lpstr>
      <vt:lpstr>Times New Roman</vt:lpstr>
      <vt:lpstr>Wingdings</vt:lpstr>
      <vt:lpstr>Valni oblik</vt:lpstr>
      <vt:lpstr>Presentation2</vt:lpstr>
      <vt:lpstr>1_Presentation2</vt:lpstr>
      <vt:lpstr>2_Presentation2</vt:lpstr>
      <vt:lpstr>3_Presentation2</vt:lpstr>
      <vt:lpstr>Suradnja s organizacijama civilnog društva u 2017. godini * - financiranje putem natječaja - </vt:lpstr>
      <vt:lpstr>PowerPoint Presentation</vt:lpstr>
      <vt:lpstr>Ministarstvo za demografiju, obitelj, mlade i socijalnu politiku </vt:lpstr>
      <vt:lpstr>Podrška programima usmjerenim mladima </vt:lpstr>
      <vt:lpstr>Podrška programima usmjerenim mladima </vt:lpstr>
      <vt:lpstr>Lokalni volonterski centri u 2017.</vt:lpstr>
      <vt:lpstr>Lokalni volonterski centri u 2017. Osnovne informacije o Natječaju  </vt:lpstr>
      <vt:lpstr>Prevencija socijalne isključenosti  </vt:lpstr>
      <vt:lpstr>Prevencija socijalne isključenosti  Osnovne informacije o Natječaju </vt:lpstr>
      <vt:lpstr>Unaprjeđenje kvalitete života starijih osoba putem organiziranih dnevnih aktivnosti u lokalnoj zajednici</vt:lpstr>
      <vt:lpstr>Unaprjeđenje kvalitete života starijih osoba putem organiziranih dnevnih aktivnosti u lokalnoj zajednici Osnovne informacije o Natječaju </vt:lpstr>
      <vt:lpstr>Trogodišnji programi iz područja socijalne skrbi 2017.-2020.                                                         „Razvoj i širenje mreže socijalnih usluga koje pružaju udruge“</vt:lpstr>
      <vt:lpstr>  „Razvoj i širenje mreže socijalnih usluga koje pružaju udruge“                                            Prioriteti i područja djelovanja </vt:lpstr>
      <vt:lpstr>„Razvoj i širenje mreže socijalnih usluga koje pružaju udruge”  Ciljane skupine korisnika</vt:lpstr>
      <vt:lpstr>„Razvoj i širenje mreže socijalnih usluga koje pružaju udruge” Osnovne informacije o Natječaju </vt:lpstr>
      <vt:lpstr>Programi usluge asistencije osobama s invaliditetom</vt:lpstr>
      <vt:lpstr>Ministarstvo za demografiju, obitelj, mlade i socijalnu politiku </vt:lpstr>
      <vt:lpstr>Podrška socijalnom uključivanju i zapošljavanju marginaliziranih skupina </vt:lpstr>
      <vt:lpstr>Podrška socijalnom uključivanju i zapošljavanju marginaliziranih skupina </vt:lpstr>
      <vt:lpstr>Borba protiv diskriminacije – preduvjet za socijalno uključivanje najranjivijih skupina – faza 1 </vt:lpstr>
      <vt:lpstr>Borba protiv diskriminacije – preduvjet za socijalno uključivanje najranjivijih skupina – faza 1 </vt:lpstr>
      <vt:lpstr>Razvoj i provedba modela suradnje s udrugama civilnog društva u pružanju izvaninstitucionalnih usluga za hrvatske branitelje i stradalnike Domovinskog rata kao model pružanja usluga u zajednici </vt:lpstr>
      <vt:lpstr>Razvoj i provedba modela suradnje s udrugama civilnog društva u pružanju izvaninstitucionalnih usluga za hrvatske branitelje i stradalnike Domovinskog rata kao model pružanja usluga u zajednici </vt:lpstr>
      <vt:lpstr>Širenje mreže socijalnih usluga u zajednici – faza 1 </vt:lpstr>
      <vt:lpstr>Širenje mreže socijalnih usluga u zajednici – faza 1 </vt:lpstr>
      <vt:lpstr>PowerPoint Presentation</vt:lpstr>
    </vt:vector>
  </TitlesOfParts>
  <Company>MZOŠ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ipilko</dc:creator>
  <cp:lastModifiedBy>Domagoj Vukusic</cp:lastModifiedBy>
  <cp:revision>296</cp:revision>
  <dcterms:created xsi:type="dcterms:W3CDTF">2014-02-03T09:47:28Z</dcterms:created>
  <dcterms:modified xsi:type="dcterms:W3CDTF">2017-03-08T10:43:27Z</dcterms:modified>
</cp:coreProperties>
</file>